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62" r:id="rId6"/>
    <p:sldId id="259"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EB7D397-7C19-4599-A608-7E4CD0B68245}" type="datetimeFigureOut">
              <a:rPr lang="en-GB" smtClean="0"/>
              <a:t>13/01/2020</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A146919-3BC7-4007-928E-6014028949AA}" type="slidenum">
              <a:rPr lang="en-GB" smtClean="0"/>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B7D397-7C19-4599-A608-7E4CD0B68245}"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46919-3BC7-4007-928E-6014028949A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B7D397-7C19-4599-A608-7E4CD0B68245}"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46919-3BC7-4007-928E-6014028949A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EB7D397-7C19-4599-A608-7E4CD0B68245}"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46919-3BC7-4007-928E-6014028949AA}" type="slidenum">
              <a:rPr lang="en-GB" smtClean="0"/>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B7D397-7C19-4599-A608-7E4CD0B68245}" type="datetimeFigureOut">
              <a:rPr lang="en-GB" smtClean="0"/>
              <a:t>13/01/2020</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A146919-3BC7-4007-928E-6014028949AA}"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EB7D397-7C19-4599-A608-7E4CD0B68245}"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46919-3BC7-4007-928E-6014028949AA}" type="slidenum">
              <a:rPr lang="en-GB" smtClean="0"/>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EB7D397-7C19-4599-A608-7E4CD0B68245}" type="datetimeFigureOut">
              <a:rPr lang="en-GB" smtClean="0"/>
              <a:t>13/01/2020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146919-3BC7-4007-928E-6014028949AA}" type="slidenum">
              <a:rPr lang="en-GB" smtClean="0"/>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B7D397-7C19-4599-A608-7E4CD0B68245}" type="datetimeFigureOut">
              <a:rPr lang="en-GB" smtClean="0"/>
              <a:t>13/01/2020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146919-3BC7-4007-928E-6014028949A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7D397-7C19-4599-A608-7E4CD0B68245}" type="datetimeFigureOut">
              <a:rPr lang="en-GB" smtClean="0"/>
              <a:t>13/01/2020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146919-3BC7-4007-928E-6014028949A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B7D397-7C19-4599-A608-7E4CD0B68245}"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46919-3BC7-4007-928E-6014028949AA}" type="slidenum">
              <a:rPr lang="en-GB" smtClean="0"/>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B7D397-7C19-4599-A608-7E4CD0B68245}" type="datetimeFigureOut">
              <a:rPr lang="en-GB" smtClean="0"/>
              <a:t>13/01/2020</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BA146919-3BC7-4007-928E-6014028949AA}" type="slidenum">
              <a:rPr lang="en-GB" smtClean="0"/>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EB7D397-7C19-4599-A608-7E4CD0B68245}" type="datetimeFigureOut">
              <a:rPr lang="en-GB" smtClean="0"/>
              <a:t>13/01/2020</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A146919-3BC7-4007-928E-6014028949A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573016"/>
            <a:ext cx="6400800" cy="1227584"/>
          </a:xfrm>
        </p:spPr>
        <p:txBody>
          <a:bodyPr/>
          <a:lstStyle/>
          <a:p>
            <a:r>
              <a:rPr lang="en-GB" dirty="0" smtClean="0"/>
              <a:t>Worth 60 Credits Equivalent to 1 A-Level</a:t>
            </a:r>
            <a:endParaRPr lang="en-GB" dirty="0"/>
          </a:p>
        </p:txBody>
      </p:sp>
      <p:sp>
        <p:nvSpPr>
          <p:cNvPr id="2" name="Title 1"/>
          <p:cNvSpPr>
            <a:spLocks noGrp="1"/>
          </p:cNvSpPr>
          <p:nvPr>
            <p:ph type="ctrTitle"/>
          </p:nvPr>
        </p:nvSpPr>
        <p:spPr/>
        <p:txBody>
          <a:bodyPr>
            <a:normAutofit fontScale="90000"/>
          </a:bodyPr>
          <a:lstStyle/>
          <a:p>
            <a:r>
              <a:rPr lang="en-GB" dirty="0" smtClean="0"/>
              <a:t>BTEC Level 3 National Extended Certificate in Construction and the Built Environment</a:t>
            </a:r>
            <a:endParaRPr lang="en-GB"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4820" t="29255" r="41822" b="17022"/>
          <a:stretch/>
        </p:blipFill>
        <p:spPr bwMode="auto">
          <a:xfrm>
            <a:off x="395536" y="4149080"/>
            <a:ext cx="3057525" cy="1924050"/>
          </a:xfrm>
          <a:prstGeom prst="rect">
            <a:avLst/>
          </a:prstGeom>
          <a:ln>
            <a:noFill/>
          </a:ln>
          <a:effectLst>
            <a:softEdge rad="112500"/>
          </a:effectLst>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321" t="34308" r="42653" b="18351"/>
          <a:stretch/>
        </p:blipFill>
        <p:spPr bwMode="auto">
          <a:xfrm>
            <a:off x="5580112" y="4221088"/>
            <a:ext cx="3326507" cy="185204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20322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lum bright="70000" contrast="-70000"/>
            <a:extLst>
              <a:ext uri="{28A0092B-C50C-407E-A947-70E740481C1C}">
                <a14:useLocalDpi xmlns:a14="http://schemas.microsoft.com/office/drawing/2010/main" val="0"/>
              </a:ext>
            </a:extLst>
          </a:blip>
          <a:srcRect l="7812" t="38564" r="48305" b="21809"/>
          <a:stretch/>
        </p:blipFill>
        <p:spPr bwMode="auto">
          <a:xfrm>
            <a:off x="2555776" y="4574679"/>
            <a:ext cx="4320480" cy="2283321"/>
          </a:xfrm>
          <a:prstGeom prst="rect">
            <a:avLst/>
          </a:prstGeom>
          <a:ln>
            <a:noFill/>
          </a:ln>
          <a:effectLst>
            <a:softEdge rad="112500"/>
          </a:effectLst>
          <a:extLst>
            <a:ext uri="{53640926-AAD7-44D8-BBD7-CCE9431645EC}">
              <a14:shadowObscured xmlns:a14="http://schemas.microsoft.com/office/drawing/2010/main"/>
            </a:ext>
          </a:extLst>
        </p:spPr>
      </p:pic>
      <p:sp>
        <p:nvSpPr>
          <p:cNvPr id="3" name="Subtitle 2"/>
          <p:cNvSpPr>
            <a:spLocks noGrp="1"/>
          </p:cNvSpPr>
          <p:nvPr>
            <p:ph type="subTitle" idx="1"/>
          </p:nvPr>
        </p:nvSpPr>
        <p:spPr>
          <a:xfrm>
            <a:off x="251520" y="1268760"/>
            <a:ext cx="8712968" cy="4608512"/>
          </a:xfrm>
        </p:spPr>
        <p:txBody>
          <a:bodyPr>
            <a:noAutofit/>
          </a:bodyPr>
          <a:lstStyle/>
          <a:p>
            <a:r>
              <a:rPr lang="en-GB" sz="1400" b="1" dirty="0" smtClean="0">
                <a:solidFill>
                  <a:schemeClr val="tx1"/>
                </a:solidFill>
              </a:rPr>
              <a:t>l </a:t>
            </a:r>
            <a:r>
              <a:rPr lang="en-GB" sz="1400" b="1" dirty="0">
                <a:solidFill>
                  <a:schemeClr val="tx1"/>
                </a:solidFill>
              </a:rPr>
              <a:t>will provide opportunities for learners </a:t>
            </a:r>
            <a:r>
              <a:rPr lang="en-GB" sz="1400" b="1" dirty="0" smtClean="0">
                <a:solidFill>
                  <a:schemeClr val="tx1"/>
                </a:solidFill>
              </a:rPr>
              <a:t>to </a:t>
            </a:r>
            <a:r>
              <a:rPr lang="en-GB" sz="1400" b="1" dirty="0">
                <a:solidFill>
                  <a:schemeClr val="tx1"/>
                </a:solidFill>
              </a:rPr>
              <a:t>achieve a nationally recognised Level 3</a:t>
            </a:r>
          </a:p>
          <a:p>
            <a:r>
              <a:rPr lang="en-GB" sz="1400" b="1" dirty="0">
                <a:solidFill>
                  <a:schemeClr val="tx1"/>
                </a:solidFill>
              </a:rPr>
              <a:t>vocationally-specific construction, civil engineering or building services qualification</a:t>
            </a:r>
          </a:p>
          <a:p>
            <a:r>
              <a:rPr lang="en-GB" sz="1400" b="1" dirty="0" smtClean="0">
                <a:solidFill>
                  <a:schemeClr val="tx1"/>
                </a:solidFill>
              </a:rPr>
              <a:t>could </a:t>
            </a:r>
            <a:r>
              <a:rPr lang="en-GB" sz="1400" b="1" dirty="0">
                <a:solidFill>
                  <a:schemeClr val="tx1"/>
                </a:solidFill>
              </a:rPr>
              <a:t>provide opportunities for learners who are already in, or about to enter into, employment to</a:t>
            </a:r>
          </a:p>
          <a:p>
            <a:r>
              <a:rPr lang="en-GB" sz="1400" b="1" dirty="0">
                <a:solidFill>
                  <a:schemeClr val="tx1"/>
                </a:solidFill>
              </a:rPr>
              <a:t>work towards the achievement of an apprenticeship in their sector, or to progress to further education</a:t>
            </a:r>
          </a:p>
          <a:p>
            <a:r>
              <a:rPr lang="en-GB" sz="1400" b="1" dirty="0">
                <a:solidFill>
                  <a:schemeClr val="tx1"/>
                </a:solidFill>
              </a:rPr>
              <a:t>vocational qualifications </a:t>
            </a:r>
            <a:endParaRPr lang="en-GB" sz="1400" b="1" dirty="0" smtClean="0">
              <a:solidFill>
                <a:schemeClr val="tx1"/>
              </a:solidFill>
            </a:endParaRPr>
          </a:p>
          <a:p>
            <a:r>
              <a:rPr lang="en-GB" sz="1400" b="1" dirty="0" smtClean="0">
                <a:solidFill>
                  <a:schemeClr val="tx1"/>
                </a:solidFill>
              </a:rPr>
              <a:t>will </a:t>
            </a:r>
            <a:r>
              <a:rPr lang="en-GB" sz="1400" b="1" dirty="0">
                <a:solidFill>
                  <a:schemeClr val="tx1"/>
                </a:solidFill>
              </a:rPr>
              <a:t>provide education, training and the application of knowledge in technical areas that are directly</a:t>
            </a:r>
          </a:p>
          <a:p>
            <a:r>
              <a:rPr lang="en-GB" sz="1400" b="1" dirty="0">
                <a:solidFill>
                  <a:schemeClr val="tx1"/>
                </a:solidFill>
              </a:rPr>
              <a:t>relevant to the changing needs of construction, planning and the built environment employees,</a:t>
            </a:r>
          </a:p>
          <a:p>
            <a:r>
              <a:rPr lang="en-GB" sz="1400" b="1" dirty="0">
                <a:solidFill>
                  <a:schemeClr val="tx1"/>
                </a:solidFill>
              </a:rPr>
              <a:t>employers and professions</a:t>
            </a:r>
          </a:p>
          <a:p>
            <a:r>
              <a:rPr lang="en-GB" sz="1400" b="1" dirty="0" smtClean="0">
                <a:solidFill>
                  <a:schemeClr val="tx1"/>
                </a:solidFill>
              </a:rPr>
              <a:t>will </a:t>
            </a:r>
            <a:r>
              <a:rPr lang="en-GB" sz="1400" b="1" dirty="0">
                <a:solidFill>
                  <a:schemeClr val="tx1"/>
                </a:solidFill>
              </a:rPr>
              <a:t>provide learners with enhanced knowledge and understanding of the key issues of health, safety and</a:t>
            </a:r>
          </a:p>
          <a:p>
            <a:r>
              <a:rPr lang="en-GB" sz="1400" b="1" dirty="0">
                <a:solidFill>
                  <a:schemeClr val="tx1"/>
                </a:solidFill>
              </a:rPr>
              <a:t>welfare in the construction, planning and built environment industries</a:t>
            </a:r>
          </a:p>
          <a:p>
            <a:r>
              <a:rPr lang="en-GB" sz="1400" b="1" dirty="0" smtClean="0">
                <a:solidFill>
                  <a:schemeClr val="tx1"/>
                </a:solidFill>
              </a:rPr>
              <a:t>will </a:t>
            </a:r>
            <a:r>
              <a:rPr lang="en-GB" sz="1400" b="1" dirty="0">
                <a:solidFill>
                  <a:schemeClr val="tx1"/>
                </a:solidFill>
              </a:rPr>
              <a:t>provide learners with enhanced knowledge and understanding of the key issues of sustainability in</a:t>
            </a:r>
          </a:p>
          <a:p>
            <a:r>
              <a:rPr lang="en-GB" sz="1400" b="1" dirty="0">
                <a:solidFill>
                  <a:schemeClr val="tx1"/>
                </a:solidFill>
              </a:rPr>
              <a:t>the construction, planning and built environment industries</a:t>
            </a:r>
          </a:p>
          <a:p>
            <a:r>
              <a:rPr lang="en-GB" sz="1400" b="1" dirty="0" smtClean="0">
                <a:solidFill>
                  <a:schemeClr val="tx1"/>
                </a:solidFill>
              </a:rPr>
              <a:t> </a:t>
            </a:r>
            <a:r>
              <a:rPr lang="en-GB" sz="1400" b="1" dirty="0">
                <a:solidFill>
                  <a:schemeClr val="tx1"/>
                </a:solidFill>
              </a:rPr>
              <a:t>will provide opportunities for learners to develop a range of skills and techniques, personal qualities and</a:t>
            </a:r>
          </a:p>
          <a:p>
            <a:r>
              <a:rPr lang="en-GB" sz="1400" b="1" dirty="0">
                <a:solidFill>
                  <a:schemeClr val="tx1"/>
                </a:solidFill>
              </a:rPr>
              <a:t>attitudes essential for successful performance in working life and career development (PLTS</a:t>
            </a:r>
            <a:r>
              <a:rPr lang="en-GB" sz="1400" b="1" dirty="0" smtClean="0">
                <a:solidFill>
                  <a:schemeClr val="tx1"/>
                </a:solidFill>
              </a:rPr>
              <a:t>)</a:t>
            </a:r>
            <a:endParaRPr lang="en-GB" sz="1400" b="1" dirty="0">
              <a:solidFill>
                <a:schemeClr val="tx1"/>
              </a:solidFill>
            </a:endParaRPr>
          </a:p>
        </p:txBody>
      </p:sp>
      <p:sp>
        <p:nvSpPr>
          <p:cNvPr id="2" name="Title 1"/>
          <p:cNvSpPr>
            <a:spLocks noGrp="1"/>
          </p:cNvSpPr>
          <p:nvPr>
            <p:ph type="ctrTitle"/>
          </p:nvPr>
        </p:nvSpPr>
        <p:spPr>
          <a:xfrm>
            <a:off x="467544" y="476673"/>
            <a:ext cx="8229600" cy="504056"/>
          </a:xfrm>
        </p:spPr>
        <p:txBody>
          <a:bodyPr>
            <a:normAutofit fontScale="90000"/>
          </a:bodyPr>
          <a:lstStyle/>
          <a:p>
            <a:r>
              <a:rPr lang="en-GB" dirty="0" smtClean="0">
                <a:solidFill>
                  <a:schemeClr val="tx1"/>
                </a:solidFill>
              </a:rPr>
              <a:t>Key Features</a:t>
            </a:r>
            <a:endParaRPr lang="en-GB" dirty="0">
              <a:solidFill>
                <a:schemeClr val="tx1"/>
              </a:solidFill>
            </a:endParaRPr>
          </a:p>
        </p:txBody>
      </p:sp>
    </p:spTree>
    <p:extLst>
      <p:ext uri="{BB962C8B-B14F-4D97-AF65-F5344CB8AC3E}">
        <p14:creationId xmlns:p14="http://schemas.microsoft.com/office/powerpoint/2010/main" val="2970359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sz="quarter" idx="1"/>
          </p:nvPr>
        </p:nvSpPr>
        <p:spPr/>
        <p:txBody>
          <a:bodyPr>
            <a:normAutofit/>
          </a:bodyPr>
          <a:lstStyle/>
          <a:p>
            <a:r>
              <a:rPr lang="en-GB" dirty="0"/>
              <a:t>The Extended Certificate is for </a:t>
            </a:r>
            <a:r>
              <a:rPr lang="en-GB" dirty="0" smtClean="0"/>
              <a:t>learners who </a:t>
            </a:r>
            <a:r>
              <a:rPr lang="en-GB" dirty="0"/>
              <a:t>are interested in learning </a:t>
            </a:r>
            <a:r>
              <a:rPr lang="en-GB" dirty="0" smtClean="0"/>
              <a:t>about the </a:t>
            </a:r>
            <a:r>
              <a:rPr lang="en-GB" dirty="0"/>
              <a:t>construction sector </a:t>
            </a:r>
            <a:r>
              <a:rPr lang="en-GB" dirty="0" smtClean="0"/>
              <a:t>alongside other </a:t>
            </a:r>
            <a:r>
              <a:rPr lang="en-GB" dirty="0"/>
              <a:t>fields of study, with a view </a:t>
            </a:r>
            <a:r>
              <a:rPr lang="en-GB" dirty="0" smtClean="0"/>
              <a:t>to progressing </a:t>
            </a:r>
            <a:r>
              <a:rPr lang="en-GB" dirty="0"/>
              <a:t>to a wide range of </a:t>
            </a:r>
            <a:r>
              <a:rPr lang="en-GB" dirty="0" smtClean="0"/>
              <a:t>higher education </a:t>
            </a:r>
            <a:r>
              <a:rPr lang="en-GB" dirty="0"/>
              <a:t>courses, not necessarily </a:t>
            </a:r>
            <a:r>
              <a:rPr lang="en-GB" dirty="0" smtClean="0"/>
              <a:t>in construction-related </a:t>
            </a:r>
            <a:r>
              <a:rPr lang="en-GB" dirty="0"/>
              <a:t>subjects. </a:t>
            </a:r>
            <a:endParaRPr lang="en-GB" dirty="0" smtClean="0"/>
          </a:p>
          <a:p>
            <a:r>
              <a:rPr lang="en-GB" dirty="0" smtClean="0"/>
              <a:t>It is designed </a:t>
            </a:r>
            <a:r>
              <a:rPr lang="en-GB" dirty="0"/>
              <a:t>to be taken as part of </a:t>
            </a:r>
            <a:r>
              <a:rPr lang="en-GB" dirty="0" smtClean="0"/>
              <a:t>a programme </a:t>
            </a:r>
            <a:r>
              <a:rPr lang="en-GB" dirty="0"/>
              <a:t>of study that </a:t>
            </a:r>
            <a:r>
              <a:rPr lang="en-GB" dirty="0" smtClean="0"/>
              <a:t>includes other </a:t>
            </a:r>
            <a:r>
              <a:rPr lang="en-GB" dirty="0"/>
              <a:t>appropriate BTEC </a:t>
            </a:r>
            <a:r>
              <a:rPr lang="en-GB" dirty="0" smtClean="0"/>
              <a:t>Nationals or </a:t>
            </a:r>
            <a:r>
              <a:rPr lang="en-GB" dirty="0"/>
              <a:t>A Levels.</a:t>
            </a:r>
          </a:p>
        </p:txBody>
      </p:sp>
    </p:spTree>
    <p:extLst>
      <p:ext uri="{BB962C8B-B14F-4D97-AF65-F5344CB8AC3E}">
        <p14:creationId xmlns:p14="http://schemas.microsoft.com/office/powerpoint/2010/main" val="135133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l="6815" t="30054" r="46975" b="18616"/>
          <a:stretch/>
        </p:blipFill>
        <p:spPr bwMode="auto">
          <a:xfrm rot="20675656">
            <a:off x="236716" y="326111"/>
            <a:ext cx="2647950" cy="1425323"/>
          </a:xfrm>
          <a:prstGeom prst="rect">
            <a:avLst/>
          </a:prstGeom>
          <a:ln>
            <a:noFill/>
          </a:ln>
          <a:effectLst>
            <a:softEdge rad="112500"/>
          </a:effectLst>
          <a:extLst>
            <a:ext uri="{53640926-AAD7-44D8-BBD7-CCE9431645EC}">
              <a14:shadowObscured xmlns:a14="http://schemas.microsoft.com/office/drawing/2010/main"/>
            </a:ext>
          </a:extLst>
        </p:spPr>
      </p:pic>
      <p:sp>
        <p:nvSpPr>
          <p:cNvPr id="3" name="Subtitle 2"/>
          <p:cNvSpPr>
            <a:spLocks noGrp="1"/>
          </p:cNvSpPr>
          <p:nvPr>
            <p:ph type="subTitle" idx="1"/>
          </p:nvPr>
        </p:nvSpPr>
        <p:spPr>
          <a:xfrm>
            <a:off x="410198" y="1772816"/>
            <a:ext cx="8496944" cy="864096"/>
          </a:xfrm>
        </p:spPr>
        <p:txBody>
          <a:bodyPr>
            <a:noAutofit/>
          </a:bodyPr>
          <a:lstStyle/>
          <a:p>
            <a:r>
              <a:rPr lang="en-GB" sz="1800" dirty="0" smtClean="0">
                <a:solidFill>
                  <a:schemeClr val="tx1"/>
                </a:solidFill>
              </a:rPr>
              <a:t>Students must complete 4 units over the 2 year period, 4 are mandatory and 2 are external. Mandatory content = 100%, External Content = 66%.</a:t>
            </a:r>
            <a:endParaRPr lang="en-GB" sz="1800" dirty="0">
              <a:solidFill>
                <a:schemeClr val="tx1"/>
              </a:solidFill>
            </a:endParaRPr>
          </a:p>
        </p:txBody>
      </p:sp>
      <p:sp>
        <p:nvSpPr>
          <p:cNvPr id="2" name="Title 1"/>
          <p:cNvSpPr>
            <a:spLocks noGrp="1"/>
          </p:cNvSpPr>
          <p:nvPr>
            <p:ph type="ctrTitle"/>
          </p:nvPr>
        </p:nvSpPr>
        <p:spPr>
          <a:xfrm>
            <a:off x="467544" y="0"/>
            <a:ext cx="8229600" cy="1008113"/>
          </a:xfrm>
        </p:spPr>
        <p:txBody>
          <a:bodyPr>
            <a:normAutofit/>
          </a:bodyPr>
          <a:lstStyle/>
          <a:p>
            <a:r>
              <a:rPr lang="en-GB" dirty="0" smtClean="0">
                <a:solidFill>
                  <a:schemeClr val="accent2">
                    <a:lumMod val="60000"/>
                    <a:lumOff val="40000"/>
                  </a:schemeClr>
                </a:solidFill>
              </a:rPr>
              <a:t>Units of Work – 60 credits</a:t>
            </a:r>
            <a:endParaRPr lang="en-GB" dirty="0">
              <a:solidFill>
                <a:schemeClr val="accent2">
                  <a:lumMod val="60000"/>
                  <a:lumOff val="40000"/>
                </a:schemeClr>
              </a:solidFill>
            </a:endParaRP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17785" t="45213" r="55952" b="28191"/>
          <a:stretch/>
        </p:blipFill>
        <p:spPr bwMode="auto">
          <a:xfrm>
            <a:off x="7596336" y="548680"/>
            <a:ext cx="1288926" cy="736476"/>
          </a:xfrm>
          <a:prstGeom prst="rect">
            <a:avLst/>
          </a:prstGeom>
          <a:ln>
            <a:noFill/>
          </a:ln>
          <a:effectLst>
            <a:softEdge rad="112500"/>
          </a:effectLst>
          <a:extLst>
            <a:ext uri="{53640926-AAD7-44D8-BBD7-CCE9431645EC}">
              <a14:shadowObscured xmlns:a14="http://schemas.microsoft.com/office/drawing/2010/main"/>
            </a:ext>
          </a:extLst>
        </p:spPr>
      </p:pic>
      <p:pic>
        <p:nvPicPr>
          <p:cNvPr id="8" name="Picture 7"/>
          <p:cNvPicPr/>
          <p:nvPr/>
        </p:nvPicPr>
        <p:blipFill rotWithShape="1">
          <a:blip r:embed="rId4" cstate="print">
            <a:extLst>
              <a:ext uri="{28A0092B-C50C-407E-A947-70E740481C1C}">
                <a14:useLocalDpi xmlns:a14="http://schemas.microsoft.com/office/drawing/2010/main" val="0"/>
              </a:ext>
            </a:extLst>
          </a:blip>
          <a:srcRect l="17120" t="30053" r="54954" b="13564"/>
          <a:stretch/>
        </p:blipFill>
        <p:spPr bwMode="auto">
          <a:xfrm>
            <a:off x="395536" y="2636912"/>
            <a:ext cx="1800200" cy="2664296"/>
          </a:xfrm>
          <a:prstGeom prst="rect">
            <a:avLst/>
          </a:prstGeom>
          <a:ln>
            <a:noFill/>
          </a:ln>
          <a:effectLst>
            <a:softEdge rad="112500"/>
          </a:effectLst>
          <a:extLst>
            <a:ext uri="{53640926-AAD7-44D8-BBD7-CCE9431645EC}">
              <a14:shadowObscured xmlns:a14="http://schemas.microsoft.com/office/drawing/2010/main"/>
            </a:ext>
          </a:extLst>
        </p:spPr>
      </p:pic>
      <p:pic>
        <p:nvPicPr>
          <p:cNvPr id="9" name="Picture 8"/>
          <p:cNvPicPr/>
          <p:nvPr/>
        </p:nvPicPr>
        <p:blipFill rotWithShape="1">
          <a:blip r:embed="rId5" cstate="print">
            <a:extLst>
              <a:ext uri="{28A0092B-C50C-407E-A947-70E740481C1C}">
                <a14:useLocalDpi xmlns:a14="http://schemas.microsoft.com/office/drawing/2010/main" val="0"/>
              </a:ext>
            </a:extLst>
          </a:blip>
          <a:srcRect l="19808" t="28368" r="32333" b="36427"/>
          <a:stretch/>
        </p:blipFill>
        <p:spPr bwMode="auto">
          <a:xfrm>
            <a:off x="2339752" y="3132750"/>
            <a:ext cx="5403731" cy="33756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587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68" y="213086"/>
            <a:ext cx="7772400" cy="1143000"/>
          </a:xfrm>
        </p:spPr>
        <p:txBody>
          <a:bodyPr/>
          <a:lstStyle/>
          <a:p>
            <a:r>
              <a:rPr lang="en-GB" dirty="0" smtClean="0">
                <a:solidFill>
                  <a:schemeClr val="accent1">
                    <a:lumMod val="75000"/>
                  </a:schemeClr>
                </a:solidFill>
              </a:rPr>
              <a:t>External Assessments</a:t>
            </a:r>
            <a:endParaRPr lang="en-GB" dirty="0">
              <a:solidFill>
                <a:schemeClr val="accent1">
                  <a:lumMod val="75000"/>
                </a:schemeClr>
              </a:solidFill>
            </a:endParaRPr>
          </a:p>
        </p:txBody>
      </p:sp>
      <p:pic>
        <p:nvPicPr>
          <p:cNvPr id="4" name="Content Placeholder 3"/>
          <p:cNvPicPr>
            <a:picLocks noGrp="1"/>
          </p:cNvPicPr>
          <p:nvPr>
            <p:ph sz="quarter" idx="1"/>
          </p:nvPr>
        </p:nvPicPr>
        <p:blipFill rotWithShape="1">
          <a:blip r:embed="rId2" cstate="print">
            <a:extLst>
              <a:ext uri="{28A0092B-C50C-407E-A947-70E740481C1C}">
                <a14:useLocalDpi xmlns:a14="http://schemas.microsoft.com/office/drawing/2010/main" val="0"/>
              </a:ext>
            </a:extLst>
          </a:blip>
          <a:srcRect l="18982" t="28366" r="30958" b="21756"/>
          <a:stretch/>
        </p:blipFill>
        <p:spPr bwMode="auto">
          <a:xfrm>
            <a:off x="986028" y="1595904"/>
            <a:ext cx="7629144" cy="4275792"/>
          </a:xfrm>
          <a:prstGeom prst="rect">
            <a:avLst/>
          </a:prstGeom>
          <a:ln>
            <a:noFill/>
          </a:ln>
          <a:extLst>
            <a:ext uri="{53640926-AAD7-44D8-BBD7-CCE9431645EC}">
              <a14:shadowObscured xmlns:a14="http://schemas.microsoft.com/office/drawing/2010/main"/>
            </a:ext>
          </a:extLst>
        </p:spPr>
      </p:pic>
      <p:sp>
        <p:nvSpPr>
          <p:cNvPr id="6" name="AutoShape 4" descr="Image result for BTEC Constructio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9345" t="2254" r="25214" b="18169"/>
          <a:stretch/>
        </p:blipFill>
        <p:spPr>
          <a:xfrm>
            <a:off x="240161" y="3733800"/>
            <a:ext cx="3168352" cy="2880320"/>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6768" y="246318"/>
            <a:ext cx="3591767" cy="1436707"/>
          </a:xfrm>
          <a:prstGeom prst="rect">
            <a:avLst/>
          </a:prstGeom>
          <a:ln>
            <a:noFill/>
          </a:ln>
          <a:effectLst>
            <a:softEdge rad="112500"/>
          </a:effectLst>
        </p:spPr>
      </p:pic>
    </p:spTree>
    <p:extLst>
      <p:ext uri="{BB962C8B-B14F-4D97-AF65-F5344CB8AC3E}">
        <p14:creationId xmlns:p14="http://schemas.microsoft.com/office/powerpoint/2010/main" val="137993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l="4487" t="42022" r="41989" b="25797"/>
          <a:stretch/>
        </p:blipFill>
        <p:spPr bwMode="auto">
          <a:xfrm>
            <a:off x="683568" y="116632"/>
            <a:ext cx="3456384" cy="1008509"/>
          </a:xfrm>
          <a:prstGeom prst="rect">
            <a:avLst/>
          </a:prstGeom>
          <a:ln>
            <a:noFill/>
          </a:ln>
          <a:extLst>
            <a:ext uri="{53640926-AAD7-44D8-BBD7-CCE9431645EC}">
              <a14:shadowObscured xmlns:a14="http://schemas.microsoft.com/office/drawing/2010/main"/>
            </a:ext>
          </a:extLst>
        </p:spPr>
      </p:pic>
      <p:sp>
        <p:nvSpPr>
          <p:cNvPr id="3" name="Subtitle 2"/>
          <p:cNvSpPr>
            <a:spLocks noGrp="1"/>
          </p:cNvSpPr>
          <p:nvPr>
            <p:ph type="subTitle" idx="1"/>
          </p:nvPr>
        </p:nvSpPr>
        <p:spPr>
          <a:xfrm>
            <a:off x="395536" y="620689"/>
            <a:ext cx="8496944" cy="6048672"/>
          </a:xfrm>
        </p:spPr>
        <p:txBody>
          <a:bodyPr>
            <a:normAutofit fontScale="47500" lnSpcReduction="20000"/>
          </a:bodyPr>
          <a:lstStyle/>
          <a:p>
            <a:endParaRPr lang="en-GB" dirty="0"/>
          </a:p>
          <a:p>
            <a:endParaRPr lang="en-GB" dirty="0" smtClean="0"/>
          </a:p>
          <a:p>
            <a:pPr algn="just"/>
            <a:r>
              <a:rPr lang="en-GB" sz="2900" b="1" u="sng" dirty="0">
                <a:solidFill>
                  <a:schemeClr val="tx1"/>
                </a:solidFill>
                <a:latin typeface="Comic Sans MS" panose="030F0702030302020204" pitchFamily="66" charset="0"/>
              </a:rPr>
              <a:t>Unit 1: Construction Principals:</a:t>
            </a:r>
            <a:endParaRPr lang="en-GB" sz="2900" b="1" dirty="0">
              <a:solidFill>
                <a:schemeClr val="tx1"/>
              </a:solidFill>
              <a:latin typeface="Comic Sans MS" panose="030F0702030302020204" pitchFamily="66" charset="0"/>
            </a:endParaRPr>
          </a:p>
          <a:p>
            <a:pPr algn="just"/>
            <a:r>
              <a:rPr lang="en-GB" sz="2900" dirty="0">
                <a:solidFill>
                  <a:schemeClr val="tx1"/>
                </a:solidFill>
                <a:latin typeface="Comic Sans MS" panose="030F0702030302020204" pitchFamily="66" charset="0"/>
              </a:rPr>
              <a:t>Learners demonstrate an understanding of the underlying principles used in the design, construction and refurbishments of buildings and infrastructure. In this unit, you will develop the skills needed to solve a variety of practical construction problems by applying scientific knowledge and carrying out mathematical and statistical techniques. You will</a:t>
            </a:r>
          </a:p>
          <a:p>
            <a:pPr algn="just"/>
            <a:r>
              <a:rPr lang="en-GB" sz="2900" dirty="0">
                <a:solidFill>
                  <a:schemeClr val="tx1"/>
                </a:solidFill>
                <a:latin typeface="Comic Sans MS" panose="030F0702030302020204" pitchFamily="66" charset="0"/>
              </a:rPr>
              <a:t>learn about the science underpinning the manufacture, properties and degradation of construction materials. You will apply mathematical principles and techniques to carry out calculations that determine how materials behave under the action of forces or loads when used as structural members, and draw conclusions regarding whether a material is fit for purpose. You will understand scientific principles and apply them to heat loss, sound reduction and lighting levels to provide human comfort during structure design, build and refurbishment</a:t>
            </a:r>
            <a:r>
              <a:rPr lang="en-GB" sz="2900" dirty="0" smtClean="0">
                <a:solidFill>
                  <a:schemeClr val="tx1"/>
                </a:solidFill>
                <a:latin typeface="Comic Sans MS" panose="030F0702030302020204" pitchFamily="66" charset="0"/>
              </a:rPr>
              <a:t>.</a:t>
            </a:r>
          </a:p>
          <a:p>
            <a:pPr algn="just"/>
            <a:endParaRPr lang="en-GB" sz="2900" dirty="0">
              <a:solidFill>
                <a:schemeClr val="tx1"/>
              </a:solidFill>
              <a:latin typeface="Comic Sans MS" panose="030F0702030302020204" pitchFamily="66" charset="0"/>
            </a:endParaRPr>
          </a:p>
          <a:p>
            <a:pPr algn="just"/>
            <a:r>
              <a:rPr lang="en-GB" sz="2900" b="1" u="sng" dirty="0">
                <a:solidFill>
                  <a:schemeClr val="tx1"/>
                </a:solidFill>
                <a:latin typeface="Comic Sans MS" panose="030F0702030302020204" pitchFamily="66" charset="0"/>
              </a:rPr>
              <a:t>Unit 2: Construction Design:</a:t>
            </a:r>
            <a:endParaRPr lang="en-GB" sz="2900" dirty="0">
              <a:solidFill>
                <a:schemeClr val="tx1"/>
              </a:solidFill>
              <a:latin typeface="Comic Sans MS" panose="030F0702030302020204" pitchFamily="66" charset="0"/>
            </a:endParaRPr>
          </a:p>
          <a:p>
            <a:pPr algn="just"/>
            <a:r>
              <a:rPr lang="en-GB" sz="2900" dirty="0">
                <a:solidFill>
                  <a:schemeClr val="tx1"/>
                </a:solidFill>
                <a:latin typeface="Comic Sans MS" panose="030F0702030302020204" pitchFamily="66" charset="0"/>
              </a:rPr>
              <a:t>Learners will apply the principles and practice of design and construction for low- and medium-rise buildings and structures. In this unit, you will learn the principles and practice involved in the design and construction of low- and medium-rise buildings and structures, and gain an understanding of how design is influenced by client requirements and external constraints. You will consider the stages involved in the design and construction process and gain an understanding of the use of design techniques, including sketching and computer-aided design (CAD) to provide efficient methods of designing, constructing and maintaining structures over their life cycle. To complete the assessment task within this unit, you will need to draw on your learning from across your programme.</a:t>
            </a:r>
          </a:p>
          <a:p>
            <a:pPr algn="just"/>
            <a:endParaRPr lang="en-GB" sz="2900" b="1" dirty="0" smtClean="0">
              <a:solidFill>
                <a:schemeClr val="tx1"/>
              </a:solidFill>
              <a:latin typeface="Comic Sans MS" panose="030F0702030302020204" pitchFamily="66" charset="0"/>
            </a:endParaRPr>
          </a:p>
          <a:p>
            <a:pPr algn="just"/>
            <a:r>
              <a:rPr lang="en-GB" sz="2900" b="1" dirty="0" smtClean="0">
                <a:solidFill>
                  <a:schemeClr val="tx1"/>
                </a:solidFill>
                <a:latin typeface="Comic Sans MS" panose="030F0702030302020204" pitchFamily="66" charset="0"/>
              </a:rPr>
              <a:t>Unit 4: Construction Technology: </a:t>
            </a:r>
            <a:r>
              <a:rPr lang="en-GB" sz="2900" dirty="0" smtClean="0">
                <a:solidFill>
                  <a:schemeClr val="tx1"/>
                </a:solidFill>
                <a:latin typeface="Comic Sans MS" panose="030F0702030302020204" pitchFamily="66" charset="0"/>
              </a:rPr>
              <a:t>Learners </a:t>
            </a:r>
            <a:r>
              <a:rPr lang="en-GB" sz="2900" dirty="0">
                <a:solidFill>
                  <a:schemeClr val="tx1"/>
                </a:solidFill>
                <a:latin typeface="Comic Sans MS" panose="030F0702030302020204" pitchFamily="66" charset="0"/>
              </a:rPr>
              <a:t>examine the underlying principles and construction methods used in the construction </a:t>
            </a:r>
            <a:r>
              <a:rPr lang="en-GB" sz="2900" dirty="0" smtClean="0">
                <a:solidFill>
                  <a:schemeClr val="tx1"/>
                </a:solidFill>
                <a:latin typeface="Comic Sans MS" panose="030F0702030302020204" pitchFamily="66" charset="0"/>
              </a:rPr>
              <a:t>of new </a:t>
            </a:r>
            <a:r>
              <a:rPr lang="en-GB" sz="2900" dirty="0">
                <a:solidFill>
                  <a:schemeClr val="tx1"/>
                </a:solidFill>
                <a:latin typeface="Comic Sans MS" panose="030F0702030302020204" pitchFamily="66" charset="0"/>
              </a:rPr>
              <a:t>buildings and their associated external works</a:t>
            </a:r>
            <a:r>
              <a:rPr lang="en-GB" sz="2900" dirty="0" smtClean="0">
                <a:solidFill>
                  <a:schemeClr val="tx1"/>
                </a:solidFill>
                <a:latin typeface="Comic Sans MS" panose="030F0702030302020204" pitchFamily="66" charset="0"/>
              </a:rPr>
              <a:t>.</a:t>
            </a:r>
          </a:p>
          <a:p>
            <a:pPr algn="just"/>
            <a:endParaRPr lang="en-GB" sz="2900" dirty="0" smtClean="0">
              <a:solidFill>
                <a:schemeClr val="tx1"/>
              </a:solidFill>
              <a:latin typeface="Comic Sans MS" panose="030F0702030302020204" pitchFamily="66" charset="0"/>
            </a:endParaRPr>
          </a:p>
          <a:p>
            <a:pPr algn="just"/>
            <a:r>
              <a:rPr lang="en-GB" sz="2900" b="1" dirty="0" smtClean="0">
                <a:solidFill>
                  <a:schemeClr val="tx1"/>
                </a:solidFill>
                <a:latin typeface="Comic Sans MS" panose="030F0702030302020204" pitchFamily="66" charset="0"/>
              </a:rPr>
              <a:t>Unit 5: Health and Safety: </a:t>
            </a:r>
            <a:r>
              <a:rPr lang="en-GB" sz="2900" dirty="0">
                <a:solidFill>
                  <a:schemeClr val="tx1"/>
                </a:solidFill>
                <a:latin typeface="Comic Sans MS" panose="030F0702030302020204" pitchFamily="66" charset="0"/>
              </a:rPr>
              <a:t>Learners will carry out a safe system of work and investigate the significance of safety </a:t>
            </a:r>
            <a:r>
              <a:rPr lang="en-GB" sz="2900" dirty="0" smtClean="0">
                <a:solidFill>
                  <a:schemeClr val="tx1"/>
                </a:solidFill>
                <a:latin typeface="Comic Sans MS" panose="030F0702030302020204" pitchFamily="66" charset="0"/>
              </a:rPr>
              <a:t>system reviews</a:t>
            </a:r>
            <a:r>
              <a:rPr lang="en-GB" sz="2900" dirty="0">
                <a:solidFill>
                  <a:schemeClr val="tx1"/>
                </a:solidFill>
                <a:latin typeface="Comic Sans MS" panose="030F0702030302020204" pitchFamily="66" charset="0"/>
              </a:rPr>
              <a:t>, understanding the responsibilities of employees and employers with regard to health </a:t>
            </a:r>
            <a:r>
              <a:rPr lang="en-GB" sz="2900" dirty="0" smtClean="0">
                <a:solidFill>
                  <a:schemeClr val="tx1"/>
                </a:solidFill>
                <a:latin typeface="Comic Sans MS" panose="030F0702030302020204" pitchFamily="66" charset="0"/>
              </a:rPr>
              <a:t>and safety </a:t>
            </a:r>
            <a:r>
              <a:rPr lang="en-GB" sz="2900" dirty="0">
                <a:solidFill>
                  <a:schemeClr val="tx1"/>
                </a:solidFill>
                <a:latin typeface="Comic Sans MS" panose="030F0702030302020204" pitchFamily="66" charset="0"/>
              </a:rPr>
              <a:t>in construction operations.</a:t>
            </a:r>
          </a:p>
        </p:txBody>
      </p:sp>
      <p:sp>
        <p:nvSpPr>
          <p:cNvPr id="2" name="Title 1"/>
          <p:cNvSpPr>
            <a:spLocks noGrp="1"/>
          </p:cNvSpPr>
          <p:nvPr>
            <p:ph type="ctrTitle"/>
          </p:nvPr>
        </p:nvSpPr>
        <p:spPr>
          <a:xfrm>
            <a:off x="3851920" y="0"/>
            <a:ext cx="4680520" cy="1008113"/>
          </a:xfrm>
        </p:spPr>
        <p:txBody>
          <a:bodyPr>
            <a:normAutofit/>
          </a:bodyPr>
          <a:lstStyle/>
          <a:p>
            <a:r>
              <a:rPr lang="en-GB" dirty="0" smtClean="0">
                <a:solidFill>
                  <a:schemeClr val="accent2">
                    <a:lumMod val="60000"/>
                    <a:lumOff val="40000"/>
                  </a:schemeClr>
                </a:solidFill>
              </a:rPr>
              <a:t>Units of </a:t>
            </a:r>
            <a:r>
              <a:rPr lang="en-GB" dirty="0" smtClean="0">
                <a:solidFill>
                  <a:schemeClr val="accent2">
                    <a:lumMod val="60000"/>
                    <a:lumOff val="40000"/>
                  </a:schemeClr>
                </a:solidFill>
              </a:rPr>
              <a:t>Work</a:t>
            </a:r>
            <a:endParaRPr lang="en-GB" dirty="0">
              <a:solidFill>
                <a:schemeClr val="accent2">
                  <a:lumMod val="60000"/>
                  <a:lumOff val="40000"/>
                </a:schemeClr>
              </a:solidFill>
            </a:endParaRPr>
          </a:p>
        </p:txBody>
      </p:sp>
    </p:spTree>
    <p:extLst>
      <p:ext uri="{BB962C8B-B14F-4D97-AF65-F5344CB8AC3E}">
        <p14:creationId xmlns:p14="http://schemas.microsoft.com/office/powerpoint/2010/main" val="237948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0198" y="1772816"/>
            <a:ext cx="8496944" cy="4104456"/>
          </a:xfrm>
        </p:spPr>
        <p:txBody>
          <a:bodyPr>
            <a:normAutofit fontScale="77500" lnSpcReduction="20000"/>
          </a:bodyPr>
          <a:lstStyle/>
          <a:p>
            <a:pPr>
              <a:lnSpc>
                <a:spcPct val="80000"/>
              </a:lnSpc>
              <a:defRPr/>
            </a:pPr>
            <a:r>
              <a:rPr lang="en-GB" sz="2800" dirty="0">
                <a:solidFill>
                  <a:schemeClr val="tx1"/>
                </a:solidFill>
              </a:rPr>
              <a:t>University courses such as:</a:t>
            </a:r>
          </a:p>
          <a:p>
            <a:pPr>
              <a:lnSpc>
                <a:spcPct val="80000"/>
              </a:lnSpc>
              <a:defRPr/>
            </a:pPr>
            <a:r>
              <a:rPr lang="en-GB" sz="2800" dirty="0">
                <a:solidFill>
                  <a:schemeClr val="tx1"/>
                </a:solidFill>
              </a:rPr>
              <a:t>Property and construction</a:t>
            </a:r>
          </a:p>
          <a:p>
            <a:pPr>
              <a:lnSpc>
                <a:spcPct val="80000"/>
              </a:lnSpc>
              <a:defRPr/>
            </a:pPr>
            <a:r>
              <a:rPr lang="en-GB" sz="2800" dirty="0">
                <a:solidFill>
                  <a:schemeClr val="tx1"/>
                </a:solidFill>
              </a:rPr>
              <a:t>Construction management</a:t>
            </a:r>
          </a:p>
          <a:p>
            <a:pPr>
              <a:lnSpc>
                <a:spcPct val="80000"/>
              </a:lnSpc>
              <a:defRPr/>
            </a:pPr>
            <a:r>
              <a:rPr lang="en-GB" sz="2800" dirty="0">
                <a:solidFill>
                  <a:schemeClr val="tx1"/>
                </a:solidFill>
              </a:rPr>
              <a:t>Building, engineering and materials</a:t>
            </a:r>
          </a:p>
          <a:p>
            <a:pPr>
              <a:lnSpc>
                <a:spcPct val="80000"/>
              </a:lnSpc>
              <a:defRPr/>
            </a:pPr>
            <a:r>
              <a:rPr lang="en-GB" sz="2800" dirty="0">
                <a:solidFill>
                  <a:schemeClr val="tx1"/>
                </a:solidFill>
              </a:rPr>
              <a:t>Construction business and management</a:t>
            </a:r>
          </a:p>
          <a:p>
            <a:pPr>
              <a:lnSpc>
                <a:spcPct val="80000"/>
              </a:lnSpc>
              <a:defRPr/>
            </a:pPr>
            <a:r>
              <a:rPr lang="en-GB" sz="2800" dirty="0">
                <a:solidFill>
                  <a:schemeClr val="tx1"/>
                </a:solidFill>
              </a:rPr>
              <a:t>Engineering</a:t>
            </a:r>
          </a:p>
          <a:p>
            <a:pPr>
              <a:lnSpc>
                <a:spcPct val="80000"/>
              </a:lnSpc>
              <a:defRPr/>
            </a:pPr>
            <a:r>
              <a:rPr lang="en-GB" sz="2800" dirty="0">
                <a:solidFill>
                  <a:schemeClr val="tx1"/>
                </a:solidFill>
              </a:rPr>
              <a:t>Quantity surveying and commercial development</a:t>
            </a:r>
          </a:p>
          <a:p>
            <a:pPr>
              <a:lnSpc>
                <a:spcPct val="80000"/>
              </a:lnSpc>
              <a:defRPr/>
            </a:pPr>
            <a:r>
              <a:rPr lang="en-GB" sz="2800" dirty="0">
                <a:solidFill>
                  <a:schemeClr val="tx1"/>
                </a:solidFill>
              </a:rPr>
              <a:t>Construction Business and Project management – UUJ</a:t>
            </a:r>
          </a:p>
          <a:p>
            <a:pPr>
              <a:lnSpc>
                <a:spcPct val="80000"/>
              </a:lnSpc>
              <a:defRPr/>
            </a:pPr>
            <a:r>
              <a:rPr lang="en-GB" sz="2800" dirty="0">
                <a:solidFill>
                  <a:schemeClr val="tx1"/>
                </a:solidFill>
              </a:rPr>
              <a:t>Construction Engineering and management – UUJ</a:t>
            </a:r>
          </a:p>
          <a:p>
            <a:pPr>
              <a:lnSpc>
                <a:spcPct val="80000"/>
              </a:lnSpc>
              <a:defRPr/>
            </a:pPr>
            <a:r>
              <a:rPr lang="en-GB" sz="2800" dirty="0">
                <a:solidFill>
                  <a:schemeClr val="tx1"/>
                </a:solidFill>
              </a:rPr>
              <a:t>Energy and Building Services Engineering – UUJ</a:t>
            </a:r>
          </a:p>
          <a:p>
            <a:pPr>
              <a:lnSpc>
                <a:spcPct val="80000"/>
              </a:lnSpc>
              <a:defRPr/>
            </a:pPr>
            <a:r>
              <a:rPr lang="en-GB" sz="2800" dirty="0">
                <a:solidFill>
                  <a:schemeClr val="tx1"/>
                </a:solidFill>
              </a:rPr>
              <a:t>Product and Furniture Design – Belfast</a:t>
            </a:r>
          </a:p>
          <a:p>
            <a:pPr>
              <a:lnSpc>
                <a:spcPct val="80000"/>
              </a:lnSpc>
              <a:defRPr/>
            </a:pPr>
            <a:r>
              <a:rPr lang="en-GB" sz="2800" dirty="0">
                <a:solidFill>
                  <a:schemeClr val="tx1"/>
                </a:solidFill>
              </a:rPr>
              <a:t>Quantity Surveying and Commercial Management – UUJ</a:t>
            </a:r>
          </a:p>
          <a:p>
            <a:pPr>
              <a:lnSpc>
                <a:spcPct val="80000"/>
              </a:lnSpc>
              <a:defRPr/>
            </a:pPr>
            <a:r>
              <a:rPr lang="en-GB" sz="2800" dirty="0">
                <a:solidFill>
                  <a:schemeClr val="tx1"/>
                </a:solidFill>
              </a:rPr>
              <a:t>Environmental Planning – Queens</a:t>
            </a:r>
          </a:p>
          <a:p>
            <a:pPr>
              <a:lnSpc>
                <a:spcPct val="80000"/>
              </a:lnSpc>
              <a:defRPr/>
            </a:pPr>
            <a:r>
              <a:rPr lang="en-GB" sz="2800" dirty="0">
                <a:solidFill>
                  <a:schemeClr val="tx1"/>
                </a:solidFill>
              </a:rPr>
              <a:t>Land Use and Environmental Management – Queens</a:t>
            </a:r>
          </a:p>
          <a:p>
            <a:pPr algn="l"/>
            <a:endParaRPr lang="en-GB" dirty="0">
              <a:solidFill>
                <a:schemeClr val="tx1"/>
              </a:solidFill>
            </a:endParaRPr>
          </a:p>
        </p:txBody>
      </p:sp>
      <p:sp>
        <p:nvSpPr>
          <p:cNvPr id="2" name="Title 1"/>
          <p:cNvSpPr>
            <a:spLocks noGrp="1"/>
          </p:cNvSpPr>
          <p:nvPr>
            <p:ph type="ctrTitle"/>
          </p:nvPr>
        </p:nvSpPr>
        <p:spPr>
          <a:xfrm>
            <a:off x="467544" y="0"/>
            <a:ext cx="8229600" cy="1008113"/>
          </a:xfrm>
        </p:spPr>
        <p:txBody>
          <a:bodyPr>
            <a:normAutofit/>
          </a:bodyPr>
          <a:lstStyle/>
          <a:p>
            <a:r>
              <a:rPr lang="en-GB" dirty="0" smtClean="0">
                <a:solidFill>
                  <a:schemeClr val="accent2">
                    <a:lumMod val="60000"/>
                    <a:lumOff val="40000"/>
                  </a:schemeClr>
                </a:solidFill>
              </a:rPr>
              <a:t>Post 18</a:t>
            </a:r>
            <a:endParaRPr lang="en-GB" dirty="0">
              <a:solidFill>
                <a:schemeClr val="accent2">
                  <a:lumMod val="60000"/>
                  <a:lumOff val="40000"/>
                </a:schemeClr>
              </a:solidFill>
            </a:endParaRPr>
          </a:p>
        </p:txBody>
      </p:sp>
    </p:spTree>
    <p:extLst>
      <p:ext uri="{BB962C8B-B14F-4D97-AF65-F5344CB8AC3E}">
        <p14:creationId xmlns:p14="http://schemas.microsoft.com/office/powerpoint/2010/main" val="40721934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382</TotalTime>
  <Words>720</Words>
  <Application>Microsoft Office PowerPoint</Application>
  <PresentationFormat>On-screen Show (4:3)</PresentationFormat>
  <Paragraphs>51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Comic Sans MS</vt:lpstr>
      <vt:lpstr>Franklin Gothic Book</vt:lpstr>
      <vt:lpstr>Perpetua</vt:lpstr>
      <vt:lpstr>Wingdings 2</vt:lpstr>
      <vt:lpstr>Equity</vt:lpstr>
      <vt:lpstr>BTEC Level 3 National Extended Certificate in Construction and the Built Environment</vt:lpstr>
      <vt:lpstr>Key Features</vt:lpstr>
      <vt:lpstr>Summary</vt:lpstr>
      <vt:lpstr>Units of Work – 60 credits</vt:lpstr>
      <vt:lpstr>External Assessments</vt:lpstr>
      <vt:lpstr>Units of Work</vt:lpstr>
      <vt:lpstr>Post 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BTEC Subsiduary Diploma Construction and the Built Environment</dc:title>
  <dc:creator>techbasic</dc:creator>
  <cp:lastModifiedBy>D MORGAN</cp:lastModifiedBy>
  <cp:revision>21</cp:revision>
  <dcterms:created xsi:type="dcterms:W3CDTF">2017-01-17T12:09:07Z</dcterms:created>
  <dcterms:modified xsi:type="dcterms:W3CDTF">2020-01-13T11:42:30Z</dcterms:modified>
</cp:coreProperties>
</file>